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9.png" ContentType="image/png"/>
  <Override PartName="/ppt/media/image7.jpeg" ContentType="image/jpeg"/>
  <Override PartName="/ppt/media/media8.mp4" ContentType="video/mp4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9.png>
</file>

<file path=ppt/media/media8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0F4379-49D5-4907-B3FD-0CD651564B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CB3BFFA-CDB8-42CC-998D-508A792C386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BE7D053-89FF-4245-8935-2E8F685D9F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-2160" y="4497840"/>
            <a:ext cx="10077840" cy="11678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правки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текста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заглавия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щёлкнит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1"/>
          </p:nvPr>
        </p:nvSpPr>
        <p:spPr>
          <a:xfrm>
            <a:off x="3420000" y="5220000"/>
            <a:ext cx="32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2"/>
          </p:nvPr>
        </p:nvSpPr>
        <p:spPr>
          <a:xfrm>
            <a:off x="738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72F0302-33FE-403B-B239-7F4DDCEA6992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dt" idx="3"/>
          </p:nvPr>
        </p:nvSpPr>
        <p:spPr>
          <a:xfrm>
            <a:off x="36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 flipH="1" flipV="1">
            <a:off x="-2160" y="4497840"/>
            <a:ext cx="10077840" cy="116784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ftr" idx="4"/>
          </p:nvPr>
        </p:nvSpPr>
        <p:spPr>
          <a:xfrm>
            <a:off x="3420000" y="5220000"/>
            <a:ext cx="32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sldNum" idx="5"/>
          </p:nvPr>
        </p:nvSpPr>
        <p:spPr>
          <a:xfrm>
            <a:off x="738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98D5653-025B-4426-9E85-70E0D26664E9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6"/>
          </p:nvPr>
        </p:nvSpPr>
        <p:spPr>
          <a:xfrm>
            <a:off x="36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"/>
          <p:cNvSpPr/>
          <p:nvPr/>
        </p:nvSpPr>
        <p:spPr>
          <a:xfrm>
            <a:off x="0" y="0"/>
            <a:ext cx="10074600" cy="7178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" name=""/>
          <p:cNvSpPr/>
          <p:nvPr/>
        </p:nvSpPr>
        <p:spPr>
          <a:xfrm>
            <a:off x="3240" y="5040000"/>
            <a:ext cx="10074600" cy="62928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784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7"/>
          </p:nvPr>
        </p:nvSpPr>
        <p:spPr>
          <a:xfrm>
            <a:off x="3420000" y="5220000"/>
            <a:ext cx="32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8"/>
          </p:nvPr>
        </p:nvSpPr>
        <p:spPr>
          <a:xfrm>
            <a:off x="738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FDF190E-5CFB-4156-BFB7-7E54C1641106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dt" idx="9"/>
          </p:nvPr>
        </p:nvSpPr>
        <p:spPr>
          <a:xfrm>
            <a:off x="360000" y="5220000"/>
            <a:ext cx="2337840" cy="35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video" Target="../media/media8.mp4"/><Relationship Id="rId2" Type="http://schemas.microsoft.com/office/2007/relationships/media" Target="../media/media8.mp4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1200" y="700200"/>
            <a:ext cx="8997840" cy="107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800" spc="-1" strike="noStrike">
                <a:solidFill>
                  <a:srgbClr val="dd4100"/>
                </a:solidFill>
                <a:latin typeface="Arial"/>
              </a:rPr>
              <a:t>Школьный фотоархив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"/>
          <p:cNvSpPr/>
          <p:nvPr/>
        </p:nvSpPr>
        <p:spPr>
          <a:xfrm>
            <a:off x="1600200" y="1879200"/>
            <a:ext cx="6855840" cy="251244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Авторы: Мароко Павел, Филатов Пётр, Зайцев Фёдор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10”А” класс школы 2086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Руководитель: педагог дополнительного образования МГТУ им. Н.Э. Баумана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Гришина Арина Александровна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7840" cy="47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"/>
          <p:cNvSpPr/>
          <p:nvPr/>
        </p:nvSpPr>
        <p:spPr>
          <a:xfrm>
            <a:off x="3886200" y="914400"/>
            <a:ext cx="1826640" cy="9122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База данных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" name=""/>
          <p:cNvCxnSpPr>
            <a:stCxn id="62" idx="3"/>
            <a:endCxn id="62" idx="3"/>
          </p:cNvCxnSpPr>
          <p:nvPr/>
        </p:nvCxnSpPr>
        <p:spPr>
          <a:xfrm rot="16200000">
            <a:off x="5712840" y="1370520"/>
            <a:ext cx="360" cy="360"/>
          </a:xfrm>
          <a:prstGeom prst="bentConnector2">
            <a:avLst/>
          </a:prstGeom>
          <a:ln w="18000">
            <a:solidFill>
              <a:srgbClr val="77caee"/>
            </a:solidFill>
            <a:round/>
          </a:ln>
        </p:spPr>
      </p:cxnSp>
      <p:sp>
        <p:nvSpPr>
          <p:cNvPr id="64" name=""/>
          <p:cNvSpPr/>
          <p:nvPr/>
        </p:nvSpPr>
        <p:spPr>
          <a:xfrm>
            <a:off x="6871320" y="1164600"/>
            <a:ext cx="2055240" cy="4550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Пользователь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1828800" y="914400"/>
            <a:ext cx="1826640" cy="6836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Media archive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228600" y="914400"/>
            <a:ext cx="1140840" cy="6836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Учебный 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год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"/>
          <p:cNvSpPr/>
          <p:nvPr/>
        </p:nvSpPr>
        <p:spPr>
          <a:xfrm>
            <a:off x="228600" y="2057400"/>
            <a:ext cx="1140840" cy="6836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Классы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228600" y="2971800"/>
            <a:ext cx="1140840" cy="6836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228600" y="4114800"/>
            <a:ext cx="1140840" cy="68364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Фото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0" name=""/>
          <p:cNvCxnSpPr>
            <a:stCxn id="63" idx="0"/>
            <a:endCxn id="64" idx="1"/>
          </p:cNvCxnSpPr>
          <p:nvPr/>
        </p:nvCxnSpPr>
        <p:spPr>
          <a:xfrm>
            <a:off x="5712840" y="1370520"/>
            <a:ext cx="1158840" cy="21960"/>
          </a:xfrm>
          <a:prstGeom prst="bentConnector3">
            <a:avLst>
              <a:gd name="adj1" fmla="val 69670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1" name=""/>
          <p:cNvCxnSpPr>
            <a:stCxn id="62" idx="1"/>
            <a:endCxn id="65" idx="3"/>
          </p:cNvCxnSpPr>
          <p:nvPr/>
        </p:nvCxnSpPr>
        <p:spPr>
          <a:xfrm rot="10800000">
            <a:off x="3655080" y="1256040"/>
            <a:ext cx="231120" cy="114840"/>
          </a:xfrm>
          <a:prstGeom prst="bentConnector3">
            <a:avLst>
              <a:gd name="adj1" fmla="val 48985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2" name=""/>
          <p:cNvCxnSpPr>
            <a:stCxn id="65" idx="1"/>
            <a:endCxn id="66" idx="3"/>
          </p:cNvCxnSpPr>
          <p:nvPr/>
        </p:nvCxnSpPr>
        <p:spPr>
          <a:xfrm rot="10800000">
            <a:off x="1369440" y="1256040"/>
            <a:ext cx="45972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3" name=""/>
          <p:cNvCxnSpPr>
            <a:stCxn id="66" idx="2"/>
            <a:endCxn id="67" idx="0"/>
          </p:cNvCxnSpPr>
          <p:nvPr/>
        </p:nvCxnSpPr>
        <p:spPr>
          <a:xfrm rot="16200000">
            <a:off x="569160" y="1827720"/>
            <a:ext cx="45972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4" name=""/>
          <p:cNvCxnSpPr>
            <a:stCxn id="67" idx="2"/>
            <a:endCxn id="68" idx="0"/>
          </p:cNvCxnSpPr>
          <p:nvPr/>
        </p:nvCxnSpPr>
        <p:spPr>
          <a:xfrm rot="16200000">
            <a:off x="683640" y="2856240"/>
            <a:ext cx="23112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5" name=""/>
          <p:cNvCxnSpPr>
            <a:stCxn id="68" idx="2"/>
            <a:endCxn id="69" idx="0"/>
          </p:cNvCxnSpPr>
          <p:nvPr/>
        </p:nvCxnSpPr>
        <p:spPr>
          <a:xfrm rot="16200000">
            <a:off x="569160" y="3885120"/>
            <a:ext cx="45972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368E938-9F24-45DD-9195-E743CEF7B241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7840" cy="47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338400" y="2057400"/>
            <a:ext cx="5603040" cy="877680"/>
          </a:xfrm>
          <a:prstGeom prst="rect">
            <a:avLst/>
          </a:prstGeom>
          <a:ln w="18000">
            <a:noFill/>
          </a:ln>
        </p:spPr>
      </p:pic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5257800" y="3422160"/>
            <a:ext cx="4375440" cy="69048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2486983-D853-47C2-9238-D0B308E27C46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7840" cy="47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Опрос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0" name=""/>
          <p:cNvGraphicFramePr/>
          <p:nvPr/>
        </p:nvGraphicFramePr>
        <p:xfrm>
          <a:off x="1964880" y="941760"/>
          <a:ext cx="6391800" cy="3833280"/>
        </p:xfrm>
        <a:graphic>
          <a:graphicData uri="http://schemas.openxmlformats.org/drawingml/2006/table">
            <a:tbl>
              <a:tblPr/>
              <a:tblGrid>
                <a:gridCol w="1598040"/>
                <a:gridCol w="1598040"/>
                <a:gridCol w="1598040"/>
                <a:gridCol w="1598040"/>
              </a:tblGrid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Участники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Удобство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Функционал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Надобность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</a:tr>
              <a:tr h="5234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4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5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2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CA6D885-033D-4F0C-8350-690876381CC8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2000" y="284760"/>
            <a:ext cx="9898920" cy="51854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509E215-CDA3-48BD-8DF3-00B3C08D749D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Итоги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/>
          <p:nvPr/>
        </p:nvSpPr>
        <p:spPr>
          <a:xfrm>
            <a:off x="360360" y="1080360"/>
            <a:ext cx="9357840" cy="35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Мы создали продукт, который даёт контроль не только над школьными фотографиями, но над частицей истории образовательного процесса.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Наш продукт — не просто «облачная галерея», а полноценный инструмент, сохраняющий дух школы, делая его видимым и осязаемым для всех — от первоклассника до седого выпускника.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E9FFF39-8951-49BA-97A0-539E537FFA04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Оглавление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360000" y="1512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Актуальность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Цели и задачи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Ход работы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Результат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Будущее развитие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DF98A9D-AF14-4C95-B850-DF6DC6D23B3C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Актуальность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000" y="1224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С массовым распространением мобильных телефонов намного увеличилось количество фотографий. После каждого школьного мероприятия появляется большое количество фотографий, которые хранятся несистематизированно и могут очень легко потеряться.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Но с нашим онлайн фото-архивом участники образовательного процесса получат удобный и безопасный инструмент для централизованного хранения фотографий.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Наш фото-банк решает проблему хранения визуальной школьной истории и создаёт стимул для формирования цифрового наследия школы.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"/>
          <p:cNvSpPr/>
          <p:nvPr/>
        </p:nvSpPr>
        <p:spPr>
          <a:xfrm>
            <a:off x="399960" y="1532520"/>
            <a:ext cx="9357840" cy="359784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6252B1D-2899-4BFC-A1FF-31421D06481F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Цель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Цель разработки — создание централизованной веб-платформы для систематизации, долгосрочного хранения и обеспечения удобного доступа к фотографиям школьных мероприятий со встроенной системой модерации пользовательского контента.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"/>
          <p:cNvSpPr/>
          <p:nvPr/>
        </p:nvSpPr>
        <p:spPr>
          <a:xfrm>
            <a:off x="399960" y="1532520"/>
            <a:ext cx="9357840" cy="359784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BE7118C-BE64-456B-83E7-5E6602D52117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Задачи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/>
          <p:nvPr/>
        </p:nvSpPr>
        <p:spPr>
          <a:xfrm>
            <a:off x="360360" y="1080360"/>
            <a:ext cx="9357840" cy="35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Какие задачи мы ставили перед собой: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Проектный этап — продумать функционал и дизайн.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Техническая реализация — создание систем и интуитивно понятного интерфейса, создание механизма модерации.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Финальная доработка и внедрение — тестирование функционала, исправление ошибок.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После окончания разработки — возможность развёртывания проекта на доступных мощностях, написание документации.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8B4FBB1-DA71-4E35-95B8-6595D25A9823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Ход работы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/>
          <p:nvPr/>
        </p:nvSpPr>
        <p:spPr>
          <a:xfrm>
            <a:off x="360720" y="1080720"/>
            <a:ext cx="9357840" cy="359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Проектирование продукта на основе цели и требований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Разработка ядра (базы)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Добавление логики работы, а также различных систем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Проверка корректности вёрстки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Выявление критических ошибок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Написание документации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Подготовка к развёртыванию и внедрению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59A10F-2C36-45C3-ABB7-7AB2B3732398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Первый этап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7840" cy="359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Создание дизайна сайта в Figma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6258600" y="1371600"/>
            <a:ext cx="3569040" cy="2055240"/>
          </a:xfrm>
          <a:prstGeom prst="rect">
            <a:avLst/>
          </a:prstGeom>
          <a:ln w="18000">
            <a:noFill/>
          </a:ln>
        </p:spPr>
      </p:pic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914400" y="1828800"/>
            <a:ext cx="5012280" cy="2814840"/>
          </a:xfrm>
          <a:prstGeom prst="rect">
            <a:avLst/>
          </a:prstGeom>
          <a:ln w="18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8C874E9-1477-4EB7-9FB7-C832E1E92F2C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7840" cy="47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Второй этап - написание кода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5770440" y="1410480"/>
            <a:ext cx="3985200" cy="2135160"/>
          </a:xfrm>
          <a:prstGeom prst="rect">
            <a:avLst/>
          </a:prstGeom>
          <a:ln w="1800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45200" y="914400"/>
            <a:ext cx="4060440" cy="1355040"/>
          </a:xfrm>
          <a:prstGeom prst="rect">
            <a:avLst/>
          </a:prstGeom>
          <a:ln w="18000">
            <a:noFill/>
          </a:ln>
        </p:spPr>
      </p:pic>
      <p:sp>
        <p:nvSpPr>
          <p:cNvPr id="45" name=""/>
          <p:cNvSpPr/>
          <p:nvPr/>
        </p:nvSpPr>
        <p:spPr>
          <a:xfrm>
            <a:off x="1659600" y="2288880"/>
            <a:ext cx="2211480" cy="3441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Панель модерации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"/>
          <p:cNvSpPr/>
          <p:nvPr/>
        </p:nvSpPr>
        <p:spPr>
          <a:xfrm>
            <a:off x="6570000" y="3735720"/>
            <a:ext cx="2485800" cy="3441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Загрузка фотографий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>
            <a:off x="469800" y="2971800"/>
            <a:ext cx="4832640" cy="1432440"/>
          </a:xfrm>
          <a:prstGeom prst="rect">
            <a:avLst/>
          </a:prstGeom>
          <a:ln w="18000">
            <a:noFill/>
          </a:ln>
        </p:spPr>
      </p:pic>
      <p:sp>
        <p:nvSpPr>
          <p:cNvPr id="48" name=""/>
          <p:cNvSpPr/>
          <p:nvPr/>
        </p:nvSpPr>
        <p:spPr>
          <a:xfrm>
            <a:off x="773640" y="4500000"/>
            <a:ext cx="4267440" cy="3441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Главная страница, отображение годов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AD84BF9-D2E8-430E-97CD-C96740A834C9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7840" cy="48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Схема сайта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Главная страница"/>
          <p:cNvSpPr/>
          <p:nvPr/>
        </p:nvSpPr>
        <p:spPr>
          <a:xfrm>
            <a:off x="3657600" y="914400"/>
            <a:ext cx="2741040" cy="11408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Главная страница 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"/>
          <p:cNvSpPr/>
          <p:nvPr/>
        </p:nvSpPr>
        <p:spPr>
          <a:xfrm>
            <a:off x="7086600" y="2286000"/>
            <a:ext cx="2055240" cy="9122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Личный кабинет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"/>
          <p:cNvSpPr/>
          <p:nvPr/>
        </p:nvSpPr>
        <p:spPr>
          <a:xfrm>
            <a:off x="6629400" y="1600200"/>
            <a:ext cx="914400" cy="4572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3" name=""/>
          <p:cNvSpPr/>
          <p:nvPr/>
        </p:nvSpPr>
        <p:spPr>
          <a:xfrm>
            <a:off x="1143000" y="914400"/>
            <a:ext cx="1598040" cy="9122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Учебный год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"/>
          <p:cNvSpPr/>
          <p:nvPr/>
        </p:nvSpPr>
        <p:spPr>
          <a:xfrm>
            <a:off x="1143000" y="2057400"/>
            <a:ext cx="1598040" cy="9122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Класс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"/>
          <p:cNvSpPr/>
          <p:nvPr/>
        </p:nvSpPr>
        <p:spPr>
          <a:xfrm>
            <a:off x="1143000" y="3200400"/>
            <a:ext cx="1598040" cy="9122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"/>
          <p:cNvSpPr/>
          <p:nvPr/>
        </p:nvSpPr>
        <p:spPr>
          <a:xfrm>
            <a:off x="3200400" y="3200400"/>
            <a:ext cx="1598040" cy="91224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Событие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>
            <a:off x="2971800" y="1371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8" name=""/>
          <p:cNvSpPr/>
          <p:nvPr/>
        </p:nvSpPr>
        <p:spPr>
          <a:xfrm>
            <a:off x="1828800" y="1828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9" name=""/>
          <p:cNvSpPr/>
          <p:nvPr/>
        </p:nvSpPr>
        <p:spPr>
          <a:xfrm>
            <a:off x="1828800" y="2971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0" name=""/>
          <p:cNvSpPr/>
          <p:nvPr/>
        </p:nvSpPr>
        <p:spPr>
          <a:xfrm>
            <a:off x="2743200" y="3657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533902F-4CC9-42AA-B7CE-4E126C3236E4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2025-11-03T21:48:54Z</dcterms:created>
  <dc:creator/>
  <dc:description>This work is licensed under a Creative Commons 0 License.
It makes use of the works of kka_libo_design@ashisuto.co.jp.</dc:description>
  <dc:language>ru-RU</dc:language>
  <cp:lastModifiedBy/>
  <dcterms:modified xsi:type="dcterms:W3CDTF">2025-11-10T23:42:28Z</dcterms:modified>
  <cp:revision>24</cp:revision>
  <dc:subject/>
  <dc:title>Blue Curve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